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6" r:id="rId1"/>
  </p:sldMasterIdLst>
  <p:sldIdLst>
    <p:sldId id="257" r:id="rId2"/>
  </p:sldIdLst>
  <p:sldSz cx="28800425" cy="43200638"/>
  <p:notesSz cx="6858000" cy="9144000"/>
  <p:custDataLst>
    <p:tags r:id="rId3"/>
  </p:custDataLst>
  <p:defaultTextStyle>
    <a:defPPr>
      <a:defRPr lang="en-US"/>
    </a:defPPr>
    <a:lvl1pPr marL="0" algn="l" defTabSz="1727432" rtl="0" eaLnBrk="1" latinLnBrk="0" hangingPunct="1">
      <a:defRPr sz="6799" kern="1200">
        <a:solidFill>
          <a:schemeClr val="tx1"/>
        </a:solidFill>
        <a:latin typeface="+mn-lt"/>
        <a:ea typeface="+mn-ea"/>
        <a:cs typeface="+mn-cs"/>
      </a:defRPr>
    </a:lvl1pPr>
    <a:lvl2pPr marL="1727432" algn="l" defTabSz="1727432" rtl="0" eaLnBrk="1" latinLnBrk="0" hangingPunct="1">
      <a:defRPr sz="6799" kern="1200">
        <a:solidFill>
          <a:schemeClr val="tx1"/>
        </a:solidFill>
        <a:latin typeface="+mn-lt"/>
        <a:ea typeface="+mn-ea"/>
        <a:cs typeface="+mn-cs"/>
      </a:defRPr>
    </a:lvl2pPr>
    <a:lvl3pPr marL="3454860" algn="l" defTabSz="1727432" rtl="0" eaLnBrk="1" latinLnBrk="0" hangingPunct="1">
      <a:defRPr sz="6799" kern="1200">
        <a:solidFill>
          <a:schemeClr val="tx1"/>
        </a:solidFill>
        <a:latin typeface="+mn-lt"/>
        <a:ea typeface="+mn-ea"/>
        <a:cs typeface="+mn-cs"/>
      </a:defRPr>
    </a:lvl3pPr>
    <a:lvl4pPr marL="5182292" algn="l" defTabSz="1727432" rtl="0" eaLnBrk="1" latinLnBrk="0" hangingPunct="1">
      <a:defRPr sz="6799" kern="1200">
        <a:solidFill>
          <a:schemeClr val="tx1"/>
        </a:solidFill>
        <a:latin typeface="+mn-lt"/>
        <a:ea typeface="+mn-ea"/>
        <a:cs typeface="+mn-cs"/>
      </a:defRPr>
    </a:lvl4pPr>
    <a:lvl5pPr marL="6909723" algn="l" defTabSz="1727432" rtl="0" eaLnBrk="1" latinLnBrk="0" hangingPunct="1">
      <a:defRPr sz="6799" kern="1200">
        <a:solidFill>
          <a:schemeClr val="tx1"/>
        </a:solidFill>
        <a:latin typeface="+mn-lt"/>
        <a:ea typeface="+mn-ea"/>
        <a:cs typeface="+mn-cs"/>
      </a:defRPr>
    </a:lvl5pPr>
    <a:lvl6pPr marL="8637152" algn="l" defTabSz="1727432" rtl="0" eaLnBrk="1" latinLnBrk="0" hangingPunct="1">
      <a:defRPr sz="6799" kern="1200">
        <a:solidFill>
          <a:schemeClr val="tx1"/>
        </a:solidFill>
        <a:latin typeface="+mn-lt"/>
        <a:ea typeface="+mn-ea"/>
        <a:cs typeface="+mn-cs"/>
      </a:defRPr>
    </a:lvl6pPr>
    <a:lvl7pPr marL="10364583" algn="l" defTabSz="1727432" rtl="0" eaLnBrk="1" latinLnBrk="0" hangingPunct="1">
      <a:defRPr sz="6799" kern="1200">
        <a:solidFill>
          <a:schemeClr val="tx1"/>
        </a:solidFill>
        <a:latin typeface="+mn-lt"/>
        <a:ea typeface="+mn-ea"/>
        <a:cs typeface="+mn-cs"/>
      </a:defRPr>
    </a:lvl7pPr>
    <a:lvl8pPr marL="12092015" algn="l" defTabSz="1727432" rtl="0" eaLnBrk="1" latinLnBrk="0" hangingPunct="1">
      <a:defRPr sz="6799" kern="1200">
        <a:solidFill>
          <a:schemeClr val="tx1"/>
        </a:solidFill>
        <a:latin typeface="+mn-lt"/>
        <a:ea typeface="+mn-ea"/>
        <a:cs typeface="+mn-cs"/>
      </a:defRPr>
    </a:lvl8pPr>
    <a:lvl9pPr marL="13819443" algn="l" defTabSz="1727432" rtl="0" eaLnBrk="1" latinLnBrk="0" hangingPunct="1">
      <a:defRPr sz="6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606">
          <p15:clr>
            <a:srgbClr val="A4A3A4"/>
          </p15:clr>
        </p15:guide>
        <p15:guide id="2" pos="90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ECEA"/>
    <a:srgbClr val="42D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000" autoAdjust="0"/>
    <p:restoredTop sz="94434" autoAdjust="0"/>
  </p:normalViewPr>
  <p:slideViewPr>
    <p:cSldViewPr snapToGrid="0">
      <p:cViewPr>
        <p:scale>
          <a:sx n="30" d="100"/>
          <a:sy n="30" d="100"/>
        </p:scale>
        <p:origin x="-1013" y="4464"/>
      </p:cViewPr>
      <p:guideLst>
        <p:guide orient="horz" pos="13606"/>
        <p:guide pos="90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53" y="7070108"/>
            <a:ext cx="21600319" cy="15040222"/>
          </a:xfrm>
        </p:spPr>
        <p:txBody>
          <a:bodyPr anchor="b"/>
          <a:lstStyle>
            <a:lvl1pPr algn="ctr">
              <a:defRPr sz="14173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5669"/>
            </a:lvl1pPr>
            <a:lvl2pPr marL="1079998" indent="0" algn="ctr">
              <a:buNone/>
              <a:defRPr sz="4724"/>
            </a:lvl2pPr>
            <a:lvl3pPr marL="2159996" indent="0" algn="ctr">
              <a:buNone/>
              <a:defRPr sz="4252"/>
            </a:lvl3pPr>
            <a:lvl4pPr marL="3239994" indent="0" algn="ctr">
              <a:buNone/>
              <a:defRPr sz="3780"/>
            </a:lvl4pPr>
            <a:lvl5pPr marL="4319991" indent="0" algn="ctr">
              <a:buNone/>
              <a:defRPr sz="3780"/>
            </a:lvl5pPr>
            <a:lvl6pPr marL="5399989" indent="0" algn="ctr">
              <a:buNone/>
              <a:defRPr sz="3780"/>
            </a:lvl6pPr>
            <a:lvl7pPr marL="6479987" indent="0" algn="ctr">
              <a:buNone/>
              <a:defRPr sz="3780"/>
            </a:lvl7pPr>
            <a:lvl8pPr marL="7559985" indent="0" algn="ctr">
              <a:buNone/>
              <a:defRPr sz="3780"/>
            </a:lvl8pPr>
            <a:lvl9pPr marL="8639983" indent="0" algn="ctr">
              <a:buNone/>
              <a:defRPr sz="378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893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75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4" y="2300034"/>
            <a:ext cx="6210092" cy="366105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29" y="2300034"/>
            <a:ext cx="18270270" cy="366105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92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217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29" y="10770165"/>
            <a:ext cx="24840367" cy="17970262"/>
          </a:xfrm>
        </p:spPr>
        <p:txBody>
          <a:bodyPr anchor="b"/>
          <a:lstStyle>
            <a:lvl1pPr>
              <a:defRPr sz="14173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29" y="28910433"/>
            <a:ext cx="24840367" cy="9450136"/>
          </a:xfrm>
        </p:spPr>
        <p:txBody>
          <a:bodyPr/>
          <a:lstStyle>
            <a:lvl1pPr marL="0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1pPr>
            <a:lvl2pPr marL="1079998" indent="0">
              <a:buNone/>
              <a:defRPr sz="4724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74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46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37"/>
            <a:ext cx="24840367" cy="8350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1" y="10590160"/>
            <a:ext cx="12183929" cy="5190073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1" y="15780233"/>
            <a:ext cx="12183929" cy="232103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5" y="10590160"/>
            <a:ext cx="12243932" cy="5190073"/>
          </a:xfrm>
        </p:spPr>
        <p:txBody>
          <a:bodyPr anchor="b"/>
          <a:lstStyle>
            <a:lvl1pPr marL="0" indent="0">
              <a:buNone/>
              <a:defRPr sz="5669" b="1"/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5" y="15780233"/>
            <a:ext cx="12243932" cy="232103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55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8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937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2" y="2880042"/>
            <a:ext cx="9288886" cy="10080149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095"/>
            <a:ext cx="14580215" cy="30700453"/>
          </a:xfrm>
        </p:spPr>
        <p:txBody>
          <a:bodyPr/>
          <a:lstStyle>
            <a:lvl1pPr>
              <a:defRPr sz="7559"/>
            </a:lvl1pPr>
            <a:lvl2pPr>
              <a:defRPr sz="6614"/>
            </a:lvl2pPr>
            <a:lvl3pPr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2" y="12960191"/>
            <a:ext cx="9288886" cy="24010358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307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2" y="2880042"/>
            <a:ext cx="9288886" cy="10080149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243932" y="6220095"/>
            <a:ext cx="14580215" cy="30700453"/>
          </a:xfrm>
        </p:spPr>
        <p:txBody>
          <a:bodyPr/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2" y="12960191"/>
            <a:ext cx="9288886" cy="24010358"/>
          </a:xfrm>
        </p:spPr>
        <p:txBody>
          <a:bodyPr/>
          <a:lstStyle>
            <a:lvl1pPr marL="0" indent="0">
              <a:buNone/>
              <a:defRPr sz="3780"/>
            </a:lvl1pPr>
            <a:lvl2pPr marL="1079998" indent="0">
              <a:buNone/>
              <a:defRPr sz="3307"/>
            </a:lvl2pPr>
            <a:lvl3pPr marL="2159996" indent="0">
              <a:buNone/>
              <a:defRPr sz="2835"/>
            </a:lvl3pPr>
            <a:lvl4pPr marL="3239994" indent="0">
              <a:buNone/>
              <a:defRPr sz="2362"/>
            </a:lvl4pPr>
            <a:lvl5pPr marL="4319991" indent="0">
              <a:buNone/>
              <a:defRPr sz="2362"/>
            </a:lvl5pPr>
            <a:lvl6pPr marL="5399989" indent="0">
              <a:buNone/>
              <a:defRPr sz="2362"/>
            </a:lvl6pPr>
            <a:lvl7pPr marL="6479987" indent="0">
              <a:buNone/>
              <a:defRPr sz="2362"/>
            </a:lvl7pPr>
            <a:lvl8pPr marL="7559985" indent="0">
              <a:buNone/>
              <a:defRPr sz="2362"/>
            </a:lvl8pPr>
            <a:lvl9pPr marL="8639983" indent="0">
              <a:buNone/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050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37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594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594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594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68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mp"/><Relationship Id="rId3" Type="http://schemas.openxmlformats.org/officeDocument/2006/relationships/image" Target="../media/image2.png"/><Relationship Id="rId7" Type="http://schemas.openxmlformats.org/officeDocument/2006/relationships/image" Target="../media/image6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8992" y="518065"/>
            <a:ext cx="22453950" cy="192885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8000" b="1" dirty="0"/>
              <a:t>Challenges in Tackling Reset Domain Crossing Verification with Low Power </a:t>
            </a:r>
            <a:r>
              <a:rPr lang="en-US" sz="8000" b="1" dirty="0" err="1"/>
              <a:t>SoC</a:t>
            </a:r>
            <a:endParaRPr lang="en-US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8992" y="2590755"/>
            <a:ext cx="22453950" cy="1596195"/>
          </a:xfrm>
        </p:spPr>
        <p:txBody>
          <a:bodyPr>
            <a:normAutofit lnSpcReduction="10000"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Francis </a:t>
            </a:r>
            <a:r>
              <a:rPr lang="en-US" sz="4800" dirty="0" err="1" smtClean="0">
                <a:latin typeface="Times New Roman" panose="02020603050405020304" pitchFamily="18" charset="0"/>
                <a:ea typeface="SimSun" panose="02010600030101010101" pitchFamily="2" charset="-122"/>
              </a:rPr>
              <a:t>Chockalingam</a:t>
            </a:r>
            <a:r>
              <a:rPr lang="en-US" sz="48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, Viral </a:t>
            </a:r>
            <a:r>
              <a:rPr lang="en-US" sz="4800" dirty="0" err="1" smtClean="0">
                <a:latin typeface="Times New Roman" panose="02020603050405020304" pitchFamily="18" charset="0"/>
                <a:ea typeface="SimSun" panose="02010600030101010101" pitchFamily="2" charset="-122"/>
              </a:rPr>
              <a:t>Gorasia</a:t>
            </a:r>
            <a:r>
              <a:rPr lang="en-US" sz="48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4800" cap="none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(Broadcom, </a:t>
            </a:r>
            <a:r>
              <a:rPr lang="en-US" sz="4800" cap="none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India)</a:t>
            </a:r>
          </a:p>
          <a:p>
            <a:r>
              <a:rPr lang="en-US" sz="4800" cap="none" dirty="0" err="1" smtClean="0">
                <a:latin typeface="Times New Roman" panose="02020603050405020304" pitchFamily="18" charset="0"/>
                <a:ea typeface="SimSun" panose="02010600030101010101" pitchFamily="2" charset="-122"/>
              </a:rPr>
              <a:t>Anup</a:t>
            </a:r>
            <a:r>
              <a:rPr lang="en-US" sz="4800" cap="none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Gupta, Amit Goldie (</a:t>
            </a:r>
            <a:r>
              <a:rPr lang="en-US" sz="4800" cap="none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Synopsys, India)</a:t>
            </a:r>
            <a:endParaRPr lang="en-IN" sz="4800" cap="none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84" y="8106246"/>
            <a:ext cx="13716000" cy="82296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Design Details</a:t>
            </a:r>
            <a:endParaRPr lang="en-IN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85302" y="21038682"/>
            <a:ext cx="27961098" cy="83099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RDC issue </a:t>
            </a:r>
            <a:r>
              <a:rPr lang="en-US" sz="4800" b="1" dirty="0" smtClean="0"/>
              <a:t>identified and solutions</a:t>
            </a:r>
            <a:endParaRPr lang="en-IN" sz="4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85302" y="4273853"/>
            <a:ext cx="28026360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Abstract</a:t>
            </a:r>
          </a:p>
          <a:p>
            <a:r>
              <a:rPr lang="en-US" sz="3200" dirty="0" err="1"/>
              <a:t>SoCs</a:t>
            </a:r>
            <a:r>
              <a:rPr lang="en-US" sz="3200" dirty="0"/>
              <a:t> require ever-increasing performance requirements at the same or lesser power envelope. Having multiple clock and power domains enables the system to be run at the optimal power-per performance threshold. But the verification of the functionality of this approach poses a greater challenge which the functional simulation-based verification is not able to satisfy. Reset verification in the context of power-up sequence </a:t>
            </a:r>
            <a:r>
              <a:rPr lang="en-US" sz="3200" dirty="0" smtClean="0"/>
              <a:t>is extremely </a:t>
            </a:r>
            <a:r>
              <a:rPr lang="en-US" sz="3200" dirty="0"/>
              <a:t>critical to avoid silicon </a:t>
            </a:r>
            <a:r>
              <a:rPr lang="en-US" sz="3200" dirty="0" smtClean="0"/>
              <a:t>issues. Proposed </a:t>
            </a:r>
            <a:r>
              <a:rPr lang="en-US" sz="3200" dirty="0"/>
              <a:t>verification flow, identifies the RDC issues related to the power-domain crossing taking into account the power-state transition from Simulation. Flow also takes into account the false PDC through power management controller FSM coverage. This method helped to identify RDC issues due to power-domain crossings as well as address the large number of </a:t>
            </a:r>
            <a:r>
              <a:rPr lang="en-US" sz="3200" dirty="0" err="1" smtClean="0"/>
              <a:t>SpyGlass</a:t>
            </a:r>
            <a:r>
              <a:rPr lang="en-US" sz="3200" dirty="0" smtClean="0"/>
              <a:t> </a:t>
            </a:r>
            <a:r>
              <a:rPr lang="en-US" sz="3200" dirty="0"/>
              <a:t>RDC violation pruning.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85884" y="9625239"/>
            <a:ext cx="13715418" cy="111962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TextBox 51"/>
          <p:cNvSpPr txBox="1"/>
          <p:nvPr/>
        </p:nvSpPr>
        <p:spPr>
          <a:xfrm>
            <a:off x="365760" y="34970720"/>
            <a:ext cx="13717822" cy="82296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Conclusion</a:t>
            </a:r>
            <a:endParaRPr lang="en-IN" sz="48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365178" y="35666680"/>
            <a:ext cx="13736706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endParaRPr lang="en-IN" sz="3200" dirty="0" smtClean="0"/>
          </a:p>
          <a:p>
            <a:r>
              <a:rPr lang="en-US" sz="3200" dirty="0" smtClean="0"/>
              <a:t>Initial </a:t>
            </a:r>
            <a:r>
              <a:rPr lang="en-US" sz="3200" dirty="0" err="1" smtClean="0"/>
              <a:t>SpyGlass</a:t>
            </a:r>
            <a:r>
              <a:rPr lang="en-US" sz="3200" dirty="0" smtClean="0"/>
              <a:t> runs resulted in large number </a:t>
            </a:r>
            <a:r>
              <a:rPr lang="en-US" sz="3200" dirty="0"/>
              <a:t>of RDC violations </a:t>
            </a:r>
            <a:r>
              <a:rPr lang="en-US" sz="3200" dirty="0" smtClean="0"/>
              <a:t>which were addressed using </a:t>
            </a:r>
            <a:r>
              <a:rPr lang="en-US" sz="3200" dirty="0" err="1"/>
              <a:t>reset_order</a:t>
            </a:r>
            <a:r>
              <a:rPr lang="en-US" sz="3200" dirty="0"/>
              <a:t> and </a:t>
            </a:r>
            <a:r>
              <a:rPr lang="en-US" sz="3200" dirty="0" err="1"/>
              <a:t>reset_filter_path</a:t>
            </a:r>
            <a:r>
              <a:rPr lang="en-US" sz="3200" dirty="0"/>
              <a:t> constraints. Automated reset constraints generation using VCS/STA scripts </a:t>
            </a:r>
            <a:r>
              <a:rPr lang="en-US" sz="3200" dirty="0" smtClean="0"/>
              <a:t>were used to address the power-domain related RDC. This reduced </a:t>
            </a:r>
            <a:r>
              <a:rPr lang="en-US" sz="3200" dirty="0"/>
              <a:t>setup time from weeks to less than day. Script based reset </a:t>
            </a:r>
            <a:r>
              <a:rPr lang="en-US" sz="3200" dirty="0" smtClean="0"/>
              <a:t>constraint generation avoided </a:t>
            </a:r>
            <a:r>
              <a:rPr lang="en-US" sz="3200" dirty="0"/>
              <a:t>any mistakes as well as made review </a:t>
            </a:r>
            <a:r>
              <a:rPr lang="en-US" sz="3200" dirty="0" smtClean="0"/>
              <a:t>easier.</a:t>
            </a:r>
            <a:endParaRPr lang="en-US" sz="3200" dirty="0"/>
          </a:p>
          <a:p>
            <a:r>
              <a:rPr lang="en-US" sz="3200" dirty="0"/>
              <a:t>Enhanced verification flow flagged many of the RDC related issues. Identified the Peripheral reset synchronizer retention </a:t>
            </a:r>
            <a:r>
              <a:rPr lang="en-US" sz="3200" dirty="0" smtClean="0"/>
              <a:t>requirements </a:t>
            </a:r>
            <a:r>
              <a:rPr lang="en-US" sz="3200" dirty="0"/>
              <a:t>due to power-gating. Reset synchronizer retention states identified and </a:t>
            </a:r>
            <a:r>
              <a:rPr lang="en-US" sz="3200" dirty="0"/>
              <a:t>updated </a:t>
            </a:r>
            <a:r>
              <a:rPr lang="en-US" sz="3200" dirty="0" smtClean="0"/>
              <a:t>UPF accordingly. </a:t>
            </a:r>
            <a:r>
              <a:rPr lang="en-US" sz="3200" dirty="0"/>
              <a:t>Various reset ordering issues </a:t>
            </a:r>
            <a:r>
              <a:rPr lang="en-US" sz="3200" dirty="0" smtClean="0"/>
              <a:t>were identified </a:t>
            </a:r>
            <a:r>
              <a:rPr lang="en-US" sz="3200" dirty="0"/>
              <a:t>and the </a:t>
            </a:r>
            <a:r>
              <a:rPr lang="en-US" sz="3200" dirty="0" smtClean="0"/>
              <a:t>power-controller </a:t>
            </a:r>
            <a:r>
              <a:rPr lang="en-US" sz="3200" dirty="0"/>
              <a:t>updated for proper reset sequence. Updated reset constraints portable for both block and top-level RDC runs. Avoided time-consuming manual review of violations and waivers. CDC/RDC checks were done at a very earlier stage of the project. Helped address the issues well in advance and not wait for timing-closed SDF </a:t>
            </a:r>
            <a:r>
              <a:rPr lang="en-US" sz="3200" dirty="0" smtClean="0"/>
              <a:t>simulation.</a:t>
            </a:r>
            <a:endParaRPr lang="en-IN" sz="3200" dirty="0"/>
          </a:p>
        </p:txBody>
      </p:sp>
      <p:sp>
        <p:nvSpPr>
          <p:cNvPr id="56" name="TextBox 55"/>
          <p:cNvSpPr txBox="1"/>
          <p:nvPr/>
        </p:nvSpPr>
        <p:spPr>
          <a:xfrm>
            <a:off x="14630400" y="35021520"/>
            <a:ext cx="13717822" cy="82296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Acknowledgement</a:t>
            </a:r>
            <a:endParaRPr lang="en-IN" sz="48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14630400" y="8099732"/>
            <a:ext cx="13716000" cy="82296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New Proposed Flow</a:t>
            </a:r>
            <a:endParaRPr lang="en-IN" sz="4800" b="1" dirty="0"/>
          </a:p>
        </p:txBody>
      </p:sp>
      <p:sp>
        <p:nvSpPr>
          <p:cNvPr id="123" name="Rectangle 122"/>
          <p:cNvSpPr/>
          <p:nvPr/>
        </p:nvSpPr>
        <p:spPr>
          <a:xfrm>
            <a:off x="14634153" y="9625239"/>
            <a:ext cx="13715418" cy="111962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9" name="Text Box 123"/>
          <p:cNvSpPr txBox="1"/>
          <p:nvPr/>
        </p:nvSpPr>
        <p:spPr>
          <a:xfrm>
            <a:off x="740598" y="16225621"/>
            <a:ext cx="6727002" cy="4543518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dirty="0"/>
              <a:t>Processor complex </a:t>
            </a:r>
          </a:p>
          <a:p>
            <a:pPr lvl="1"/>
            <a:r>
              <a:rPr lang="en-US" sz="2000" dirty="0"/>
              <a:t>AXI bus fabric, System ROM/Memory, TLBC, Peripherals</a:t>
            </a:r>
          </a:p>
          <a:p>
            <a:r>
              <a:rPr lang="en-US" sz="2400" dirty="0"/>
              <a:t>Clocks: </a:t>
            </a:r>
          </a:p>
          <a:p>
            <a:pPr lvl="1"/>
            <a:r>
              <a:rPr lang="en-US" sz="2000" dirty="0"/>
              <a:t>CPU: 1.1GHz, System: 550MHz, </a:t>
            </a:r>
          </a:p>
          <a:p>
            <a:pPr lvl="1"/>
            <a:r>
              <a:rPr lang="en-US" sz="2000" dirty="0"/>
              <a:t>Peripherals: 25/100/400/550MHz, </a:t>
            </a:r>
          </a:p>
          <a:p>
            <a:pPr lvl="1"/>
            <a:r>
              <a:rPr lang="en-US" sz="2000" dirty="0"/>
              <a:t>Debug: 10/40/550/595MHz</a:t>
            </a:r>
          </a:p>
          <a:p>
            <a:pPr lvl="1"/>
            <a:r>
              <a:rPr lang="en-US" sz="2000" dirty="0"/>
              <a:t>Design blocks operate in a range of frequency requiring multiple </a:t>
            </a:r>
            <a:r>
              <a:rPr lang="en-US" sz="2000" dirty="0" smtClean="0"/>
              <a:t>CDC-modes</a:t>
            </a:r>
          </a:p>
          <a:p>
            <a:pPr lvl="1"/>
            <a:endParaRPr lang="en-US" sz="2000" dirty="0"/>
          </a:p>
          <a:p>
            <a:r>
              <a:rPr lang="en-US" sz="2400" dirty="0"/>
              <a:t>CPU complex consists of 5 power-islands</a:t>
            </a:r>
          </a:p>
          <a:p>
            <a:pPr lvl="1"/>
            <a:r>
              <a:rPr lang="en-US" sz="2000" dirty="0"/>
              <a:t>Clock gating in Standby/Snooze mode</a:t>
            </a:r>
          </a:p>
          <a:p>
            <a:pPr lvl="1"/>
            <a:r>
              <a:rPr lang="en-US" sz="2000" dirty="0"/>
              <a:t>Low-power modes for memories</a:t>
            </a:r>
          </a:p>
          <a:p>
            <a:pPr lvl="1"/>
            <a:r>
              <a:rPr lang="en-US" sz="2000" dirty="0"/>
              <a:t>Results in 48 low-power states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  <a:tabLst>
                <a:tab pos="1524000" algn="ctr"/>
                <a:tab pos="3048000" algn="r"/>
                <a:tab pos="3124200" algn="ctr"/>
                <a:tab pos="6248400" algn="r"/>
              </a:tabLst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" name="Picture 2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2093" y="36635934"/>
            <a:ext cx="4821520" cy="1139974"/>
          </a:xfrm>
          <a:prstGeom prst="rect">
            <a:avLst/>
          </a:prstGeom>
        </p:spPr>
      </p:pic>
      <p:pic>
        <p:nvPicPr>
          <p:cNvPr id="197" name="BRCM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6272" y="36786038"/>
            <a:ext cx="6196729" cy="839765"/>
          </a:xfrm>
          <a:prstGeom prst="rect">
            <a:avLst/>
          </a:prstGeom>
        </p:spPr>
      </p:pic>
      <p:graphicFrame>
        <p:nvGraphicFramePr>
          <p:cNvPr id="252" name="Table 2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270420"/>
              </p:ext>
            </p:extLst>
          </p:nvPr>
        </p:nvGraphicFramePr>
        <p:xfrm>
          <a:off x="7740575" y="16440344"/>
          <a:ext cx="5992886" cy="42883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4826"/>
                <a:gridCol w="2368060"/>
              </a:tblGrid>
              <a:tr h="44134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CPU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 smtClean="0">
                          <a:effectLst/>
                        </a:rPr>
                        <a:t>Single-core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884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Fabric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26 </a:t>
                      </a:r>
                      <a:r>
                        <a:rPr lang="en-US" sz="2800" dirty="0" smtClean="0">
                          <a:effectLst/>
                        </a:rPr>
                        <a:t>master</a:t>
                      </a: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endParaRPr lang="en-US" sz="2800" dirty="0" smtClean="0">
                        <a:effectLst/>
                      </a:endParaRPr>
                    </a:p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 smtClean="0">
                          <a:effectLst/>
                        </a:rPr>
                        <a:t>7 </a:t>
                      </a:r>
                      <a:r>
                        <a:rPr lang="en-US" sz="2800" dirty="0">
                          <a:effectLst/>
                        </a:rPr>
                        <a:t>slave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03523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Peripherals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>
                          <a:effectLst/>
                        </a:rPr>
                        <a:t>13</a:t>
                      </a:r>
                      <a:endParaRPr lang="en-US" sz="2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134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Design Size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>
                          <a:effectLst/>
                        </a:rPr>
                        <a:t>2M gates</a:t>
                      </a:r>
                      <a:endParaRPr lang="en-US" sz="2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134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Memory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>
                          <a:effectLst/>
                        </a:rPr>
                        <a:t>1.2MBytes</a:t>
                      </a:r>
                      <a:endParaRPr lang="en-US" sz="2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134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Clock domains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>
                          <a:effectLst/>
                        </a:rPr>
                        <a:t>11</a:t>
                      </a:r>
                      <a:endParaRPr lang="en-US" sz="2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134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Reset domains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>
                          <a:effectLst/>
                        </a:rPr>
                        <a:t>27</a:t>
                      </a:r>
                      <a:endParaRPr lang="en-US" sz="28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134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>
                          <a:effectLst/>
                        </a:rPr>
                        <a:t>Power domains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 smtClean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5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2789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 smtClean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Power States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524000" algn="ctr"/>
                          <a:tab pos="3048000" algn="r"/>
                          <a:tab pos="3124200" algn="ctr"/>
                          <a:tab pos="6248400" algn="r"/>
                          <a:tab pos="457200" algn="l"/>
                        </a:tabLst>
                      </a:pPr>
                      <a:r>
                        <a:rPr lang="en-US" sz="2800" dirty="0" smtClean="0"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48</a:t>
                      </a:r>
                      <a:endParaRPr lang="en-US" sz="28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62" y="9702857"/>
            <a:ext cx="13532170" cy="649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9266" y="9874536"/>
            <a:ext cx="11693448" cy="866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96272" y="114046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751254" y="18830147"/>
            <a:ext cx="4047697" cy="193899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Reset-order constraints</a:t>
            </a:r>
          </a:p>
          <a:p>
            <a:r>
              <a:rPr lang="en-US" sz="2400" dirty="0" smtClean="0"/>
              <a:t>UPF </a:t>
            </a:r>
            <a:r>
              <a:rPr lang="en-US" sz="2400" dirty="0"/>
              <a:t>power-states and power-</a:t>
            </a:r>
            <a:r>
              <a:rPr lang="en-US" sz="2400" dirty="0" err="1"/>
              <a:t>mgmt</a:t>
            </a:r>
            <a:r>
              <a:rPr lang="en-US" sz="2400" dirty="0"/>
              <a:t> controller state transition is used to create the reset order </a:t>
            </a:r>
            <a:r>
              <a:rPr lang="en-US" sz="2400" dirty="0" smtClean="0"/>
              <a:t>constraints</a:t>
            </a:r>
            <a:endParaRPr lang="en-US" sz="2400" dirty="0"/>
          </a:p>
        </p:txBody>
      </p:sp>
      <p:sp>
        <p:nvSpPr>
          <p:cNvPr id="258" name="TextBox 257"/>
          <p:cNvSpPr txBox="1"/>
          <p:nvPr/>
        </p:nvSpPr>
        <p:spPr>
          <a:xfrm>
            <a:off x="19002578" y="19014813"/>
            <a:ext cx="4047697" cy="156966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PDC Reset-order</a:t>
            </a:r>
          </a:p>
          <a:p>
            <a:r>
              <a:rPr lang="en-US" sz="2400" dirty="0"/>
              <a:t>Power-states transition from VCS-LP report parsed to identify reset-order </a:t>
            </a:r>
            <a:r>
              <a:rPr lang="en-US" sz="2400" dirty="0" smtClean="0"/>
              <a:t>changes</a:t>
            </a:r>
            <a:endParaRPr lang="en-US" sz="2400" dirty="0"/>
          </a:p>
        </p:txBody>
      </p:sp>
      <p:sp>
        <p:nvSpPr>
          <p:cNvPr id="259" name="TextBox 258"/>
          <p:cNvSpPr txBox="1"/>
          <p:nvPr/>
        </p:nvSpPr>
        <p:spPr>
          <a:xfrm>
            <a:off x="23864301" y="18708116"/>
            <a:ext cx="4047697" cy="193899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False Reset sequence pruning</a:t>
            </a:r>
          </a:p>
          <a:p>
            <a:r>
              <a:rPr lang="en-US" sz="2400" dirty="0" smtClean="0"/>
              <a:t>Power state coverage being used to refine false reset sequence and power domain crossing</a:t>
            </a:r>
            <a:endParaRPr lang="en-US" sz="2400" dirty="0"/>
          </a:p>
        </p:txBody>
      </p:sp>
      <p:pic>
        <p:nvPicPr>
          <p:cNvPr id="260" name="Picture 25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468" y="22204145"/>
            <a:ext cx="19000103" cy="5905132"/>
          </a:xfrm>
          <a:prstGeom prst="rect">
            <a:avLst/>
          </a:prstGeom>
          <a:solidFill>
            <a:srgbClr val="000000">
              <a:alpha val="30196"/>
            </a:srgbClr>
          </a:solidFill>
        </p:spPr>
      </p:pic>
      <p:sp>
        <p:nvSpPr>
          <p:cNvPr id="261" name="Rectangle 260"/>
          <p:cNvSpPr/>
          <p:nvPr/>
        </p:nvSpPr>
        <p:spPr>
          <a:xfrm>
            <a:off x="14820536" y="22246722"/>
            <a:ext cx="3291873" cy="3895102"/>
          </a:xfrm>
          <a:prstGeom prst="rect">
            <a:avLst/>
          </a:prstGeom>
          <a:solidFill>
            <a:srgbClr val="FCC6D1">
              <a:alpha val="34902"/>
            </a:srgbClr>
          </a:solidFill>
          <a:ln w="15875" cap="rnd">
            <a:solidFill>
              <a:schemeClr val="tx2">
                <a:lumMod val="75000"/>
              </a:schemeClr>
            </a:solidFill>
            <a:prstDash val="soli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TextBox 261"/>
          <p:cNvSpPr txBox="1"/>
          <p:nvPr/>
        </p:nvSpPr>
        <p:spPr>
          <a:xfrm>
            <a:off x="10985433" y="27185693"/>
            <a:ext cx="2028033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nrst_nI2C</a:t>
            </a:r>
            <a:endParaRPr lang="en-US" sz="2600" dirty="0"/>
          </a:p>
        </p:txBody>
      </p:sp>
      <p:sp>
        <p:nvSpPr>
          <p:cNvPr id="263" name="TextBox 262"/>
          <p:cNvSpPr txBox="1"/>
          <p:nvPr/>
        </p:nvSpPr>
        <p:spPr>
          <a:xfrm>
            <a:off x="17958916" y="26939472"/>
            <a:ext cx="1781206" cy="4924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nicresetn</a:t>
            </a:r>
            <a:endParaRPr lang="en-US" sz="2600" dirty="0"/>
          </a:p>
        </p:txBody>
      </p:sp>
      <p:sp>
        <p:nvSpPr>
          <p:cNvPr id="264" name="Oval 263"/>
          <p:cNvSpPr/>
          <p:nvPr/>
        </p:nvSpPr>
        <p:spPr>
          <a:xfrm>
            <a:off x="25428920" y="24613217"/>
            <a:ext cx="1193799" cy="2099060"/>
          </a:xfrm>
          <a:prstGeom prst="ellipse">
            <a:avLst/>
          </a:prstGeom>
          <a:solidFill>
            <a:srgbClr val="FFCDC8">
              <a:alpha val="20000"/>
            </a:srgbClr>
          </a:solid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TextBox 264"/>
          <p:cNvSpPr txBox="1"/>
          <p:nvPr/>
        </p:nvSpPr>
        <p:spPr>
          <a:xfrm>
            <a:off x="24070819" y="28151554"/>
            <a:ext cx="3649650" cy="892552"/>
          </a:xfrm>
          <a:prstGeom prst="rect">
            <a:avLst/>
          </a:prstGeom>
          <a:solidFill>
            <a:srgbClr val="FFCDC8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Metastability</a:t>
            </a:r>
            <a:r>
              <a:rPr lang="en-US" sz="2600" dirty="0" smtClean="0"/>
              <a:t> due to D-&gt;</a:t>
            </a:r>
            <a:r>
              <a:rPr lang="en-US" sz="2600" dirty="0" err="1" smtClean="0"/>
              <a:t>rstn</a:t>
            </a:r>
            <a:endParaRPr lang="en-US" sz="2600" dirty="0"/>
          </a:p>
        </p:txBody>
      </p:sp>
      <p:cxnSp>
        <p:nvCxnSpPr>
          <p:cNvPr id="266" name="Straight Arrow Connector 265"/>
          <p:cNvCxnSpPr/>
          <p:nvPr/>
        </p:nvCxnSpPr>
        <p:spPr>
          <a:xfrm flipH="1">
            <a:off x="24574413" y="26712277"/>
            <a:ext cx="1321231" cy="1439277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Arrow Connector 266"/>
          <p:cNvCxnSpPr/>
          <p:nvPr/>
        </p:nvCxnSpPr>
        <p:spPr>
          <a:xfrm flipV="1">
            <a:off x="18974509" y="26141824"/>
            <a:ext cx="6454411" cy="7976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267"/>
          <p:cNvCxnSpPr/>
          <p:nvPr/>
        </p:nvCxnSpPr>
        <p:spPr>
          <a:xfrm flipV="1">
            <a:off x="12090940" y="25156711"/>
            <a:ext cx="4492634" cy="18281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TextBox 268"/>
          <p:cNvSpPr txBox="1"/>
          <p:nvPr/>
        </p:nvSpPr>
        <p:spPr>
          <a:xfrm>
            <a:off x="17894562" y="22420046"/>
            <a:ext cx="1400147" cy="461665"/>
          </a:xfrm>
          <a:prstGeom prst="rect">
            <a:avLst/>
          </a:prstGeom>
          <a:solidFill>
            <a:srgbClr val="FCC6D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SW_PD</a:t>
            </a:r>
            <a:endParaRPr lang="en-US" sz="2400" dirty="0"/>
          </a:p>
        </p:txBody>
      </p:sp>
      <p:pic>
        <p:nvPicPr>
          <p:cNvPr id="270" name="Picture 269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98" y="22204444"/>
            <a:ext cx="8327202" cy="590483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0817193" y="28393905"/>
            <a:ext cx="11915818" cy="46166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Reset synchronizers inside the switchable domain driving logic in more-ON power domains</a:t>
            </a:r>
            <a:endParaRPr lang="en-US" sz="2400" dirty="0"/>
          </a:p>
        </p:txBody>
      </p:sp>
      <p:pic>
        <p:nvPicPr>
          <p:cNvPr id="271" name="Picture 27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647" y="29044106"/>
            <a:ext cx="20425364" cy="4560094"/>
          </a:xfrm>
          <a:prstGeom prst="rect">
            <a:avLst/>
          </a:prstGeom>
        </p:spPr>
      </p:pic>
      <p:sp>
        <p:nvSpPr>
          <p:cNvPr id="272" name="Rectangle 271"/>
          <p:cNvSpPr/>
          <p:nvPr/>
        </p:nvSpPr>
        <p:spPr>
          <a:xfrm>
            <a:off x="3775083" y="29948147"/>
            <a:ext cx="10562173" cy="2970253"/>
          </a:xfrm>
          <a:prstGeom prst="rect">
            <a:avLst/>
          </a:prstGeom>
          <a:solidFill>
            <a:srgbClr val="FCC6D1">
              <a:alpha val="34902"/>
            </a:srgbClr>
          </a:solidFill>
          <a:ln w="15875" cap="rnd">
            <a:solidFill>
              <a:schemeClr val="tx2">
                <a:lumMod val="75000"/>
              </a:schemeClr>
            </a:solidFill>
            <a:prstDash val="solid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TextBox 272"/>
          <p:cNvSpPr txBox="1"/>
          <p:nvPr/>
        </p:nvSpPr>
        <p:spPr>
          <a:xfrm>
            <a:off x="11704010" y="32209447"/>
            <a:ext cx="1632637" cy="461665"/>
          </a:xfrm>
          <a:prstGeom prst="rect">
            <a:avLst/>
          </a:prstGeom>
          <a:solidFill>
            <a:srgbClr val="FCC6D1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SW_PD</a:t>
            </a:r>
            <a:endParaRPr lang="en-US" sz="2400" dirty="0"/>
          </a:p>
        </p:txBody>
      </p:sp>
      <p:sp>
        <p:nvSpPr>
          <p:cNvPr id="21" name="Rectangle 20"/>
          <p:cNvSpPr/>
          <p:nvPr/>
        </p:nvSpPr>
        <p:spPr>
          <a:xfrm>
            <a:off x="2624482" y="33821191"/>
            <a:ext cx="11477402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Fix is to use </a:t>
            </a:r>
            <a:r>
              <a:rPr lang="en-US" sz="2400" dirty="0"/>
              <a:t>of retention reset synchronizer to retain the de-assertion </a:t>
            </a:r>
            <a:r>
              <a:rPr lang="en-US" sz="2400" dirty="0" smtClean="0"/>
              <a:t>value</a:t>
            </a:r>
          </a:p>
          <a:p>
            <a:pPr marL="0" lvl="1"/>
            <a:r>
              <a:rPr lang="en-US" sz="2400" dirty="0"/>
              <a:t>No need to </a:t>
            </a:r>
            <a:r>
              <a:rPr lang="en-US" sz="2400" dirty="0" err="1"/>
              <a:t>propogate</a:t>
            </a:r>
            <a:r>
              <a:rPr lang="en-US" sz="2400" dirty="0"/>
              <a:t> the reset de-assertion as the de-asserted value will gets </a:t>
            </a:r>
            <a:r>
              <a:rPr lang="en-US" sz="2400" dirty="0" smtClean="0"/>
              <a:t>restored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443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LINAME" val="ଢ଼୶ୋ୴୩୻୻ୱ୮ୱ୭୬"/>
  <p:tag name="DATETIME" val="ହସଷଽଷ଺ସହୀନନହ଺ୂ଻ୁ୉୕ନର୏୕ଡ଼ଳଽୂ଻ସ଱"/>
  <p:tag name="DONEBY" val="୛ଡ଼୤୯୽୸୼୩୩ୁ"/>
  <p:tag name="IPADDRESS" val="ୌ୔୐ୋୟୌସୀୀଽ"/>
  <p:tag name="APPVER" val="଻ଶସ"/>
  <p:tag name="RANDOM" val="8"/>
  <p:tag name="CHECKSUM" val="଼଻଻ଽ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5737</TotalTime>
  <Words>517</Words>
  <Application>Microsoft Office PowerPoint</Application>
  <PresentationFormat>Custom</PresentationFormat>
  <Paragraphs>59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Challenges in Tackling Reset Domain Crossing Verification with Low Power SoC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Neuromorphic Hybrid RRAM-CMOS RBM Architecture</dc:title>
  <dc:creator>dell</dc:creator>
  <cp:lastModifiedBy>Francis Chockalingam</cp:lastModifiedBy>
  <cp:revision>234</cp:revision>
  <dcterms:created xsi:type="dcterms:W3CDTF">2015-09-26T12:04:20Z</dcterms:created>
  <dcterms:modified xsi:type="dcterms:W3CDTF">2019-05-27T15:30:15Z</dcterms:modified>
</cp:coreProperties>
</file>